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22" r:id="rId2"/>
    <p:sldId id="344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296" r:id="rId11"/>
  </p:sldIdLst>
  <p:sldSz cx="12192000" cy="6858000"/>
  <p:notesSz cx="6735763" cy="986631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 ИТ" initials="АИ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2D3E62"/>
    <a:srgbClr val="FF6600"/>
    <a:srgbClr val="1CB9D6"/>
    <a:srgbClr val="CC66FF"/>
    <a:srgbClr val="336699"/>
    <a:srgbClr val="465676"/>
    <a:srgbClr val="ED8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21" autoAdjust="0"/>
  </p:normalViewPr>
  <p:slideViewPr>
    <p:cSldViewPr snapToGrid="0">
      <p:cViewPr varScale="1">
        <p:scale>
          <a:sx n="87" d="100"/>
          <a:sy n="87" d="100"/>
        </p:scale>
        <p:origin x="-13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8992D-FB95-416D-8AE5-041E22590B7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57802-69EC-4155-BC1C-1DB6DDFB4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45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74639-8B99-4B0E-8557-5B4D15ED46D4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657C9-4C87-4394-8CD4-CB5251CF7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36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57C9-4C87-4394-8CD4-CB5251CF7A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9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ED9-7114-4562-8F19-140F9DCB7B7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C8CC-10D6-4BEC-9464-4B6FA1B5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6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ED9-7114-4562-8F19-140F9DCB7B7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C8CC-10D6-4BEC-9464-4B6FA1B5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50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ED9-7114-4562-8F19-140F9DCB7B7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C8CC-10D6-4BEC-9464-4B6FA1B5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9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ED9-7114-4562-8F19-140F9DCB7B7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C8CC-10D6-4BEC-9464-4B6FA1B5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ED9-7114-4562-8F19-140F9DCB7B7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C8CC-10D6-4BEC-9464-4B6FA1B5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0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ED9-7114-4562-8F19-140F9DCB7B7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C8CC-10D6-4BEC-9464-4B6FA1B5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5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ED9-7114-4562-8F19-140F9DCB7B7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C8CC-10D6-4BEC-9464-4B6FA1B5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8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ED9-7114-4562-8F19-140F9DCB7B7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C8CC-10D6-4BEC-9464-4B6FA1B5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3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ED9-7114-4562-8F19-140F9DCB7B7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C8CC-10D6-4BEC-9464-4B6FA1B5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05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ED9-7114-4562-8F19-140F9DCB7B7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C8CC-10D6-4BEC-9464-4B6FA1B5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3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0ED9-7114-4562-8F19-140F9DCB7B7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C8CC-10D6-4BEC-9464-4B6FA1B5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23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90ED9-7114-4562-8F19-140F9DCB7B76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C8CC-10D6-4BEC-9464-4B6FA1B5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3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rdtsedetyam.ru/materials/demotest/" TargetMode="External"/><Relationship Id="rId5" Type="http://schemas.openxmlformats.org/officeDocument/2006/relationships/hyperlink" Target="https://serdtsedetyam.ru/docs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playlist?list=PL4ckr8Samus87pE-XBXHZT25bCt11nzK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92kzja5hf1o" TargetMode="External"/><Relationship Id="rId4" Type="http://schemas.openxmlformats.org/officeDocument/2006/relationships/hyperlink" Target="https://youtu.be/unBgorplU7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l-lVPd_Rru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DrnR2dpoU-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-1" y="0"/>
            <a:chExt cx="9144002" cy="68580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"/>
            <a:stretch/>
          </p:blipFill>
          <p:spPr>
            <a:xfrm>
              <a:off x="1" y="0"/>
              <a:ext cx="9144000" cy="1044566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-1" y="6725267"/>
              <a:ext cx="9144001" cy="132735"/>
            </a:xfrm>
            <a:prstGeom prst="rect">
              <a:avLst/>
            </a:prstGeom>
            <a:solidFill>
              <a:srgbClr val="1CB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B9D6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1208945"/>
            <a:ext cx="2607505" cy="241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0620" y="1320626"/>
            <a:ext cx="676269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КОНКУРСНЫЕ ИСПЫТАНИЯ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970620" y="2122246"/>
            <a:ext cx="6338149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5232" y="5440547"/>
            <a:ext cx="1115760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ТРЕБОВАНИЯ     КРИТЕРИИ      РЕГЛАМЕНТ     ПРИМЕРЫ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352774" y="5657675"/>
            <a:ext cx="157843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017384" y="5657675"/>
            <a:ext cx="157843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882739" y="5676626"/>
            <a:ext cx="157843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27030" y="3844184"/>
            <a:ext cx="89062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«СЕРДЦЕ ОТДАЮ ДЕТЯМ»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01095" y="2317990"/>
            <a:ext cx="8501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РАМКАХ ПРОВЕДЕНИЯ ОБЛАСТНОГО КОНКУРСА ПРОФЕССИОНАЛЬНОГО МАСТЕРСТВА РАБОТНИКОВ СФЕРЫ ДОПОЛНИТЕЛЬНОГО ОБРАЗОВАНИЯ БРЯНСКОЙ ОБЛАСТИ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33" y="5055790"/>
            <a:ext cx="96200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9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528" r="2094" b="63036"/>
          <a:stretch/>
        </p:blipFill>
        <p:spPr>
          <a:xfrm>
            <a:off x="1903435" y="827314"/>
            <a:ext cx="8029527" cy="3860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3435" y="5333484"/>
            <a:ext cx="848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2D3E62"/>
                </a:solidFill>
                <a:latin typeface="Myriad Pro Cond" panose="020B0506030403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73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-1" y="0"/>
            <a:chExt cx="9144002" cy="68580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"/>
            <a:stretch/>
          </p:blipFill>
          <p:spPr>
            <a:xfrm>
              <a:off x="1" y="0"/>
              <a:ext cx="9144000" cy="1044566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-1" y="6725267"/>
              <a:ext cx="9144001" cy="132735"/>
            </a:xfrm>
            <a:prstGeom prst="rect">
              <a:avLst/>
            </a:prstGeom>
            <a:solidFill>
              <a:srgbClr val="1CB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B9D6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4" y="1297125"/>
            <a:ext cx="2343887" cy="217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8754" y="1190618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КОНКУРСНОЕ ИСПЫТАНИЕ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5845" y="2151673"/>
            <a:ext cx="645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1. ВИДЕОМАТЕРИАЛЫ «ВИЗИТНАЯ КАРТОЧКА»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765280" y="1937628"/>
            <a:ext cx="6338149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784311" y="2743199"/>
            <a:ext cx="6819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Формат  - .mp4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родолжительность  </a:t>
            </a:r>
            <a:r>
              <a:rPr lang="ru-RU" b="1" dirty="0">
                <a:solidFill>
                  <a:srgbClr val="002060"/>
                </a:solidFill>
              </a:rPr>
              <a:t>- не более 5 </a:t>
            </a:r>
            <a:r>
              <a:rPr lang="ru-RU" b="1" dirty="0" smtClean="0">
                <a:solidFill>
                  <a:srgbClr val="002060"/>
                </a:solidFill>
              </a:rPr>
              <a:t>минут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Должны </a:t>
            </a:r>
            <a:r>
              <a:rPr lang="ru-RU" b="1" dirty="0">
                <a:solidFill>
                  <a:srgbClr val="002060"/>
                </a:solidFill>
              </a:rPr>
              <a:t>иметь </a:t>
            </a:r>
            <a:r>
              <a:rPr lang="ru-RU" b="1" dirty="0" smtClean="0">
                <a:solidFill>
                  <a:srgbClr val="002060"/>
                </a:solidFill>
              </a:rPr>
              <a:t>- качественное </a:t>
            </a:r>
            <a:r>
              <a:rPr lang="ru-RU" b="1" dirty="0">
                <a:solidFill>
                  <a:srgbClr val="002060"/>
                </a:solidFill>
              </a:rPr>
              <a:t>изображение и </a:t>
            </a:r>
            <a:r>
              <a:rPr lang="ru-RU" b="1" dirty="0" smtClean="0">
                <a:solidFill>
                  <a:srgbClr val="002060"/>
                </a:solidFill>
              </a:rPr>
              <a:t>звучание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906" y="3694568"/>
            <a:ext cx="3467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/>
              <a:t>При подготовке необходимо:</a:t>
            </a:r>
            <a:endParaRPr lang="ru-RU" sz="2000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283029" y="4256314"/>
            <a:ext cx="11571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i="1" dirty="0" smtClean="0"/>
              <a:t>Отразить объективные сведения о совокупности профессиональных взглядов и позиций педагога;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Отразить процесс и результаты профессиональной деятельности по реализации ДООП;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Показать умение определять педагогические цели и задачи;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Показать умение </a:t>
            </a:r>
            <a:r>
              <a:rPr lang="ru-RU" b="1" i="1" dirty="0"/>
              <a:t>обобщать и транслировать опыт своей профессиональной </a:t>
            </a:r>
            <a:r>
              <a:rPr lang="ru-RU" b="1" i="1" dirty="0" smtClean="0"/>
              <a:t>деятельности;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Отразить наличие </a:t>
            </a:r>
            <a:r>
              <a:rPr lang="ru-RU" b="1" i="1" dirty="0"/>
              <a:t>сведений об участии педагога и обучающихся в образовательных, </a:t>
            </a:r>
            <a:r>
              <a:rPr lang="ru-RU" b="1" i="1" dirty="0" smtClean="0"/>
              <a:t>досуговых</a:t>
            </a:r>
            <a:r>
              <a:rPr lang="ru-RU" b="1" i="1" dirty="0"/>
              <a:t> </a:t>
            </a:r>
            <a:r>
              <a:rPr lang="ru-RU" b="1" i="1" dirty="0" smtClean="0"/>
              <a:t>и др. мероприятиях.</a:t>
            </a:r>
          </a:p>
        </p:txBody>
      </p:sp>
    </p:spTree>
    <p:extLst>
      <p:ext uri="{BB962C8B-B14F-4D97-AF65-F5344CB8AC3E}">
        <p14:creationId xmlns:p14="http://schemas.microsoft.com/office/powerpoint/2010/main" val="29982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-1" y="0"/>
            <a:chExt cx="9144002" cy="68580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"/>
            <a:stretch/>
          </p:blipFill>
          <p:spPr>
            <a:xfrm>
              <a:off x="1" y="0"/>
              <a:ext cx="9144000" cy="1044566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-1" y="6725267"/>
              <a:ext cx="9144001" cy="132735"/>
            </a:xfrm>
            <a:prstGeom prst="rect">
              <a:avLst/>
            </a:prstGeom>
            <a:solidFill>
              <a:srgbClr val="1CB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B9D6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7" y="1306543"/>
            <a:ext cx="2343887" cy="217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8754" y="1048641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КОНКУРСНОЕ ИСПЫТАНИЕ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9867" y="1832289"/>
            <a:ext cx="8428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2</a:t>
            </a:r>
            <a:r>
              <a:rPr lang="ru-RU" sz="2400" b="1" dirty="0" smtClean="0">
                <a:solidFill>
                  <a:srgbClr val="0070C0"/>
                </a:solidFill>
              </a:rPr>
              <a:t>. ДОПОЛНИТЕЛЬНАЯ ОБЩЕОБРАЗОВАТЕЛЬНАЯ ПРОГРАММА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  СВЕДЕНИЯ О РЕЗУЛЬТАТИВНОСТИ ЕЕ РЕАЛИЗАЦИИ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735920" y="1694972"/>
            <a:ext cx="6338149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1873" y="4335889"/>
            <a:ext cx="3467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/>
              <a:t>При подготовке необходимо:</a:t>
            </a:r>
            <a:endParaRPr lang="ru-RU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852366" y="2663286"/>
            <a:ext cx="610526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Программа должна быть размещена на сайте Организации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Ссылка должна быть размещена в личном кабинете участника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Ссылка должна быть </a:t>
            </a:r>
            <a:r>
              <a:rPr lang="ru-RU" sz="1600" b="1" u="sng" dirty="0" smtClean="0">
                <a:solidFill>
                  <a:srgbClr val="002060"/>
                </a:solidFill>
              </a:rPr>
              <a:t>активной!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Сведения о результативности не более 2-х листов</a:t>
            </a:r>
          </a:p>
          <a:p>
            <a:endParaRPr lang="ru-RU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947151" y="3694337"/>
            <a:ext cx="8699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ВНИМАНИЕ! </a:t>
            </a:r>
            <a:r>
              <a:rPr lang="ru-RU" b="1" u="sng" dirty="0" smtClean="0">
                <a:solidFill>
                  <a:srgbClr val="C00000"/>
                </a:solidFill>
              </a:rPr>
              <a:t>СТРУКТУРА И СОДЕРЖАНИЕ ПРОГРАММЫ ДОЛЖНЫ СООТВЕТСТВОВАТЬ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п.9 ст.2 ФЗ «ОБ ОБРАЗОВАНИИ В РОССИЙСКОЙ ФЕДЕРАЦИИ»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872" y="4693940"/>
            <a:ext cx="11768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i="1" dirty="0" smtClean="0"/>
              <a:t>Проанализировать программу на соответствие структуры и содержанию  ДООП;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Посмотреть соответствие </a:t>
            </a:r>
            <a:r>
              <a:rPr lang="ru-RU" b="1" i="1" dirty="0"/>
              <a:t>содержания </a:t>
            </a:r>
            <a:r>
              <a:rPr lang="ru-RU" b="1" i="1" dirty="0" smtClean="0"/>
              <a:t>ДООП </a:t>
            </a:r>
            <a:r>
              <a:rPr lang="ru-RU" b="1" i="1" dirty="0"/>
              <a:t>направленности, цели, задачам обучения и воспитания целевой аудитории </a:t>
            </a:r>
            <a:r>
              <a:rPr lang="ru-RU" b="1" i="1" dirty="0" smtClean="0"/>
              <a:t>детей;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Посмотреть наличие </a:t>
            </a:r>
            <a:r>
              <a:rPr lang="ru-RU" b="1" i="1" dirty="0"/>
              <a:t>и целесообразность планируемых результатов, </a:t>
            </a:r>
            <a:r>
              <a:rPr lang="ru-RU" b="1" i="1" dirty="0" smtClean="0"/>
              <a:t>организационно-педагогических </a:t>
            </a:r>
            <a:r>
              <a:rPr lang="ru-RU" b="1" i="1" dirty="0"/>
              <a:t>условий, порядка и форм текущего контроля и промежуточной </a:t>
            </a:r>
            <a:r>
              <a:rPr lang="ru-RU" b="1" i="1" dirty="0" smtClean="0"/>
              <a:t>аттестации;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Посмотреть наличие </a:t>
            </a:r>
            <a:r>
              <a:rPr lang="ru-RU" b="1" i="1" dirty="0"/>
              <a:t>и целесообразность оценочных и методических материалов </a:t>
            </a:r>
            <a:r>
              <a:rPr lang="ru-RU" b="1" i="1" dirty="0" smtClean="0"/>
              <a:t>ДООП;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Обратить внимание на систему </a:t>
            </a:r>
            <a:r>
              <a:rPr lang="ru-RU" b="1" i="1" dirty="0"/>
              <a:t>оценки качества реализации </a:t>
            </a:r>
            <a:r>
              <a:rPr lang="ru-RU" b="1" i="1" dirty="0" smtClean="0"/>
              <a:t>программы.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0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-1" y="0"/>
            <a:chExt cx="9144002" cy="68580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"/>
            <a:stretch/>
          </p:blipFill>
          <p:spPr>
            <a:xfrm>
              <a:off x="1" y="0"/>
              <a:ext cx="9144000" cy="1044566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-1" y="6725267"/>
              <a:ext cx="9144001" cy="132735"/>
            </a:xfrm>
            <a:prstGeom prst="rect">
              <a:avLst/>
            </a:prstGeom>
            <a:solidFill>
              <a:srgbClr val="1CB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B9D6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68" y="1297125"/>
            <a:ext cx="2343887" cy="217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8754" y="1048641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КОНКУРСНОЕ ИСПЫТАНИЕ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0765" y="1832289"/>
            <a:ext cx="8187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3. ВИДЕООБРАЩЕНИЕ «МОЕ ОБРАЗОВАТЕЛЬНОЕ РЕШЕНИЕ –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ГЛОБАЛЬНЫМ ВЫЗОВАМ»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735920" y="1694972"/>
            <a:ext cx="6338149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661" y="3856917"/>
            <a:ext cx="3467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/>
              <a:t>При подготовке необходимо:</a:t>
            </a:r>
            <a:endParaRPr lang="ru-RU" sz="2000" b="1" u="sng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38754" y="288612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Формат  - .mp4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родолжительность  </a:t>
            </a:r>
            <a:r>
              <a:rPr lang="ru-RU" b="1" dirty="0">
                <a:solidFill>
                  <a:srgbClr val="002060"/>
                </a:solidFill>
              </a:rPr>
              <a:t>- не более </a:t>
            </a:r>
            <a:r>
              <a:rPr lang="ru-RU" b="1" dirty="0" smtClean="0">
                <a:solidFill>
                  <a:srgbClr val="002060"/>
                </a:solidFill>
              </a:rPr>
              <a:t>3 минут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Должно </a:t>
            </a:r>
            <a:r>
              <a:rPr lang="ru-RU" b="1" dirty="0">
                <a:solidFill>
                  <a:srgbClr val="002060"/>
                </a:solidFill>
              </a:rPr>
              <a:t>иметь </a:t>
            </a:r>
            <a:r>
              <a:rPr lang="ru-RU" b="1" dirty="0" smtClean="0">
                <a:solidFill>
                  <a:srgbClr val="002060"/>
                </a:solidFill>
              </a:rPr>
              <a:t>- качественное </a:t>
            </a:r>
            <a:r>
              <a:rPr lang="ru-RU" b="1" dirty="0">
                <a:solidFill>
                  <a:srgbClr val="002060"/>
                </a:solidFill>
              </a:rPr>
              <a:t>изображение и </a:t>
            </a:r>
            <a:r>
              <a:rPr lang="ru-RU" b="1" dirty="0" smtClean="0">
                <a:solidFill>
                  <a:srgbClr val="002060"/>
                </a:solidFill>
              </a:rPr>
              <a:t>звучание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661" y="4343400"/>
            <a:ext cx="115135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i="1" dirty="0" smtClean="0"/>
              <a:t>Самостоятельно выявить и конкретизировать глобальный вызов, </a:t>
            </a:r>
            <a:r>
              <a:rPr lang="ru-RU" b="1" i="1" dirty="0"/>
              <a:t>оказывающий глубокое влияние на сферу образования и воспитания подрастающего </a:t>
            </a:r>
            <a:r>
              <a:rPr lang="ru-RU" b="1" i="1" dirty="0" smtClean="0"/>
              <a:t>поколения;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Подготовить решение о наиболее целесообразном </a:t>
            </a:r>
            <a:r>
              <a:rPr lang="ru-RU" b="1" i="1" dirty="0"/>
              <a:t>изменении в содержании или методах преподавания программы, или особенностей организации образовательного процесса, осуществленные в конкретных условиях реализации своей программы в ответ на глобальные вызовы </a:t>
            </a:r>
            <a:r>
              <a:rPr lang="ru-RU" b="1" i="1" dirty="0" smtClean="0"/>
              <a:t>современности;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Представить образовательное </a:t>
            </a:r>
            <a:r>
              <a:rPr lang="ru-RU" b="1" i="1" dirty="0"/>
              <a:t>решение </a:t>
            </a:r>
            <a:r>
              <a:rPr lang="ru-RU" b="1" i="1" dirty="0" smtClean="0"/>
              <a:t> </a:t>
            </a:r>
            <a:r>
              <a:rPr lang="ru-RU" b="1" i="1" dirty="0"/>
              <a:t>в рамках реализуемой дополнительной общеобразовательной программы для конкретной целевой группы детей.</a:t>
            </a:r>
          </a:p>
        </p:txBody>
      </p:sp>
    </p:spTree>
    <p:extLst>
      <p:ext uri="{BB962C8B-B14F-4D97-AF65-F5344CB8AC3E}">
        <p14:creationId xmlns:p14="http://schemas.microsoft.com/office/powerpoint/2010/main" val="11266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-1" y="0"/>
            <a:chExt cx="9144002" cy="68580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"/>
            <a:stretch/>
          </p:blipFill>
          <p:spPr>
            <a:xfrm>
              <a:off x="1" y="0"/>
              <a:ext cx="9144000" cy="1044566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-1" y="6725267"/>
              <a:ext cx="9144001" cy="132735"/>
            </a:xfrm>
            <a:prstGeom prst="rect">
              <a:avLst/>
            </a:prstGeom>
            <a:solidFill>
              <a:srgbClr val="1CB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B9D6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6" y="1525681"/>
            <a:ext cx="2343887" cy="217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8754" y="1048641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КОНКУРСНЫЕ ИСПЫТАНИЯ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341" y="1832289"/>
            <a:ext cx="8152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4</a:t>
            </a:r>
            <a:r>
              <a:rPr lang="ru-RU" sz="2400" b="1" dirty="0" smtClean="0">
                <a:solidFill>
                  <a:srgbClr val="0070C0"/>
                </a:solidFill>
              </a:rPr>
              <a:t>. ТЕСТОВОЕ ЗАДАНИЕ «АКТУАЛЬНЫЕ ВОПРОСЫ РАЗВИТИЯ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СФЕРЫ ДОПОЛНИТЕЛЬНОГО ОБРАЗОВАНИЯ ДЕТЕЙ»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735920" y="1694972"/>
            <a:ext cx="6338149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659" y="4271649"/>
            <a:ext cx="3467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/>
              <a:t>При подготовке необходимо:</a:t>
            </a:r>
            <a:endParaRPr lang="ru-RU" sz="2000" b="1" u="sng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35920" y="261106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Всего – 10 заданий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акрытого типа с вариантом ответа – 8 заданий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Открытого типа с письменным ответом – 2 задания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родолжительность  испытания – 45 минут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228" y="4677334"/>
            <a:ext cx="11513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i="1" dirty="0" smtClean="0"/>
              <a:t>Изучить актуальные нормативно-правовые акты, определяющие </a:t>
            </a:r>
            <a:r>
              <a:rPr lang="ru-RU" b="1" i="1" dirty="0"/>
              <a:t>государственную политику в сфере дополнительного образования детей. </a:t>
            </a:r>
            <a:r>
              <a:rPr lang="ru-RU" b="1" i="1" dirty="0" smtClean="0"/>
              <a:t>;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Познакомиться со списком </a:t>
            </a:r>
            <a:r>
              <a:rPr lang="ru-RU" b="1" i="1" dirty="0"/>
              <a:t>документов и материалов </a:t>
            </a:r>
            <a:r>
              <a:rPr lang="ru-RU" b="1" i="1" dirty="0" smtClean="0"/>
              <a:t>размещенных </a:t>
            </a:r>
            <a:r>
              <a:rPr lang="ru-RU" b="1" i="1" dirty="0"/>
              <a:t>на сайте Оператора </a:t>
            </a:r>
            <a:r>
              <a:rPr lang="ru-RU" b="1" i="1" dirty="0" smtClean="0"/>
              <a:t>Конкурса </a:t>
            </a:r>
            <a:r>
              <a:rPr lang="en-US" b="1" i="1" dirty="0">
                <a:hlinkClick r:id="rId5"/>
              </a:rPr>
              <a:t>https://serdtsedetyam.ru/docs/</a:t>
            </a:r>
            <a:r>
              <a:rPr lang="ru-RU" b="1" i="1" dirty="0" smtClean="0"/>
              <a:t>;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Пройти демоверсию тестирования на сайте Оператора </a:t>
            </a:r>
            <a:r>
              <a:rPr lang="ru-RU" b="1" i="1" dirty="0"/>
              <a:t>К</a:t>
            </a:r>
            <a:r>
              <a:rPr lang="ru-RU" b="1" i="1" dirty="0" smtClean="0"/>
              <a:t>онкурса </a:t>
            </a:r>
            <a:r>
              <a:rPr lang="en-US" b="1" i="1" dirty="0">
                <a:hlinkClick r:id="rId6"/>
              </a:rPr>
              <a:t>https://serdtsedetyam.ru/materials/demotest</a:t>
            </a:r>
            <a:r>
              <a:rPr lang="en-US" b="1" i="1" dirty="0" smtClean="0">
                <a:hlinkClick r:id="rId6"/>
              </a:rPr>
              <a:t>/</a:t>
            </a:r>
            <a:r>
              <a:rPr lang="ru-RU" b="1" i="1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8957" y="3903723"/>
            <a:ext cx="635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ВНИМАНИЕ! </a:t>
            </a:r>
            <a:r>
              <a:rPr lang="ru-RU" b="1" u="sng" dirty="0" smtClean="0">
                <a:solidFill>
                  <a:srgbClr val="C00000"/>
                </a:solidFill>
              </a:rPr>
              <a:t>ВЫПОЛНЕНИЕ ЗАДАНИЯ ВОЗМОЖНО ОДИН РАЗ!</a:t>
            </a:r>
            <a:endParaRPr lang="ru-RU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-1" y="0"/>
            <a:chExt cx="9144002" cy="68580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"/>
            <a:stretch/>
          </p:blipFill>
          <p:spPr>
            <a:xfrm>
              <a:off x="1" y="0"/>
              <a:ext cx="9144000" cy="1044566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-1" y="6725267"/>
              <a:ext cx="9144001" cy="132735"/>
            </a:xfrm>
            <a:prstGeom prst="rect">
              <a:avLst/>
            </a:prstGeom>
            <a:solidFill>
              <a:srgbClr val="1CB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B9D6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9" y="1371806"/>
            <a:ext cx="2343887" cy="217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8754" y="1048641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КОНКУРСНОЕ ИСПЫТАНИЕ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0617" y="1783553"/>
            <a:ext cx="960423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</a:rPr>
              <a:t>5. ОТКРЫТЫЙ МАСТЕР-КЛАСС «НОВЫЕ ФОРМЫ ОРГАНИЗАЦИИ </a:t>
            </a:r>
          </a:p>
          <a:p>
            <a:pPr algn="ctr"/>
            <a:r>
              <a:rPr lang="ru-RU" sz="2300" b="1" dirty="0" smtClean="0">
                <a:solidFill>
                  <a:srgbClr val="0070C0"/>
                </a:solidFill>
              </a:rPr>
              <a:t>ОБУЧЕНИЯ И ВОСПИТАНИЯ ДЕТЕЙ В ДОПОЛНИТЕЛЬНОМ ОБРАЗОВАНИИ»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735920" y="1694972"/>
            <a:ext cx="6338149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47" y="4238835"/>
            <a:ext cx="3467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/>
              <a:t>При подготовке необходимо:</a:t>
            </a:r>
            <a:endParaRPr lang="ru-RU" sz="2000" b="1" u="sng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02519" y="2611061"/>
            <a:ext cx="7031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Продолжительность мастер-класса – 30 минут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Продолжительность самоанализа  – не более 5 минут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Целевая аудитория мастер-класса – педагогические работники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45" y="3638480"/>
            <a:ext cx="1165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ВНИМАНИЕ! </a:t>
            </a:r>
            <a:r>
              <a:rPr lang="ru-RU" b="1" u="sng" dirty="0" smtClean="0">
                <a:solidFill>
                  <a:srgbClr val="C00000"/>
                </a:solidFill>
              </a:rPr>
              <a:t>НЕОБХОДИМО ЗАРАНЕЕ ПРЕДУПРЕДИТЬ ОРГАНИЗАТОРОВ КОНКУРСА О НЕОБХОДИМОСТИ ДОПОЛНИТЕЛЬНОГО ТЕХНИЧЕСКОГО СОПРОВОЖДЕНИЯ МАСТЕР-КЛАССА!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621" y="4712982"/>
            <a:ext cx="11519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i="1" dirty="0" smtClean="0"/>
              <a:t>Выбрать любую тему из своей образовательной программы;</a:t>
            </a:r>
          </a:p>
          <a:p>
            <a:pPr marL="342900" indent="-342900">
              <a:buAutoNum type="arabicPeriod"/>
            </a:pPr>
            <a:r>
              <a:rPr lang="ru-RU" sz="1600" b="1" i="1" dirty="0" smtClean="0"/>
              <a:t>Выделить ключевые педагогические приемы, методы, технологии, «фишки», которые вы используете при проведении занятия по выбранной теме;</a:t>
            </a:r>
          </a:p>
          <a:p>
            <a:pPr marL="342900" indent="-342900">
              <a:buAutoNum type="arabicPeriod"/>
            </a:pPr>
            <a:r>
              <a:rPr lang="ru-RU" sz="1600" b="1" i="1" dirty="0" smtClean="0"/>
              <a:t>Подготовить мастер-класс, на котором вы не только продемонстрируете своё педагогическое мастерство, но и поделитесь с коллегами своими секретами;</a:t>
            </a:r>
          </a:p>
          <a:p>
            <a:pPr marL="342900" indent="-342900">
              <a:buAutoNum type="arabicPeriod"/>
            </a:pPr>
            <a:r>
              <a:rPr lang="ru-RU" sz="1600" b="1" i="1" dirty="0" smtClean="0"/>
              <a:t>Подготовить самоанализ.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038754" y="5962903"/>
            <a:ext cx="6996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Мастер-классы победителей Всероссийского конкурса  «Сердце отдаю детям» – 2021 - 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01226" y="628264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hlinkClick r:id="rId4"/>
              </a:rPr>
              <a:t>https://</a:t>
            </a:r>
            <a:r>
              <a:rPr lang="en-US" sz="1200" b="1" dirty="0" smtClean="0">
                <a:hlinkClick r:id="rId4"/>
              </a:rPr>
              <a:t>www.youtube.com/playlist?list=PL4ckr8Samus87pE-XBXHZT25bCt11nzK5</a:t>
            </a:r>
            <a:endParaRPr lang="ru-RU" sz="1200" b="1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101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-1" y="0"/>
            <a:chExt cx="9144002" cy="68580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"/>
            <a:stretch/>
          </p:blipFill>
          <p:spPr>
            <a:xfrm>
              <a:off x="1" y="0"/>
              <a:ext cx="9144000" cy="1044566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-1" y="6725267"/>
              <a:ext cx="9144001" cy="132735"/>
            </a:xfrm>
            <a:prstGeom prst="rect">
              <a:avLst/>
            </a:prstGeom>
            <a:solidFill>
              <a:srgbClr val="1CB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B9D6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1" y="1252171"/>
            <a:ext cx="2343887" cy="217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50" y="1048641"/>
            <a:ext cx="830130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ГРУППОВОЕ КОНКУРСНОЕ ИСПЫТАНИЕ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9141" y="1783553"/>
            <a:ext cx="9855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6</a:t>
            </a:r>
            <a:r>
              <a:rPr lang="ru-RU" sz="2200" b="1" dirty="0" smtClean="0">
                <a:solidFill>
                  <a:srgbClr val="0070C0"/>
                </a:solidFill>
              </a:rPr>
              <a:t>. ИМПРОВИЗИРОВАННЫЙ КОНКУРС «ПРОЕКТИРОВАНИЕ ДОПОЛНИТЕЛЬНОГО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ОБРАЗОВАТЕЛЬНОГО ПРОСТРАНСТВА ДЛЯ РАЗВИТИЯ СПОСОБНОСТЕЙ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И ТАЛАНТОГВ ДЕТЕЙ»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735920" y="1694972"/>
            <a:ext cx="6338149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47" y="4238835"/>
            <a:ext cx="3467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/>
              <a:t>При подготовке необходимо:</a:t>
            </a:r>
            <a:endParaRPr lang="ru-RU" sz="2000" b="1" u="sng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02517" y="2875965"/>
            <a:ext cx="7031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Продолжительность испытания – 2 часа 30 минут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43" y="3580107"/>
            <a:ext cx="1165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ВНИМАНИЕ! </a:t>
            </a:r>
            <a:r>
              <a:rPr lang="ru-RU" b="1" u="sng" dirty="0" smtClean="0">
                <a:solidFill>
                  <a:srgbClr val="C00000"/>
                </a:solidFill>
              </a:rPr>
              <a:t>СУТЬ КОНКУРСНОГО ИСПЫТАНИЯ В ПРОЦЕССЕ СОВМЕСТНОЙ КОМАНДНОЙ ДЕЯТЕЛЬНОСТИ СОЗДАТЬ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ПРОЕКТ НОВОГО ОБРАЗОВАТЕЛЬНОГО ПРОСТРАНСТВА , А ЗАТЕМ ПРЕЗЕНТОВАТЬ ПРОЕКТ!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86" y="4627527"/>
            <a:ext cx="11519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i="1" dirty="0" smtClean="0"/>
              <a:t>Познакомиться с термином «дополнительное образовательное пространство», введенным А.К. </a:t>
            </a:r>
            <a:r>
              <a:rPr lang="ru-RU" sz="1600" b="1" i="1" dirty="0" err="1"/>
              <a:t>Б</a:t>
            </a:r>
            <a:r>
              <a:rPr lang="ru-RU" sz="1600" b="1" i="1" dirty="0" err="1" smtClean="0"/>
              <a:t>рудновым</a:t>
            </a:r>
            <a:r>
              <a:rPr lang="ru-RU" sz="1600" b="1" i="1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1600" b="1" i="1" dirty="0" smtClean="0"/>
              <a:t>Изучить Концепцию развития дополнительного образования детей до 2030 года;</a:t>
            </a:r>
          </a:p>
          <a:p>
            <a:pPr marL="342900" indent="-342900">
              <a:buAutoNum type="arabicPeriod"/>
            </a:pPr>
            <a:r>
              <a:rPr lang="ru-RU" sz="1600" b="1" i="1" dirty="0" smtClean="0"/>
              <a:t>Изучить основные показатели федерального проекта «Успех каждого ребенка», в том числе проекта «Новые места»;</a:t>
            </a:r>
          </a:p>
          <a:p>
            <a:pPr marL="342900" indent="-342900">
              <a:buAutoNum type="arabicPeriod"/>
            </a:pPr>
            <a:r>
              <a:rPr lang="ru-RU" sz="1600" b="1" i="1" dirty="0" smtClean="0"/>
              <a:t>Познакомиться с принципами создания педагогических проектов.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3771" y="5846020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Примеры испытаний: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178" y="5834743"/>
            <a:ext cx="3202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hlinkClick r:id="rId4"/>
              </a:rPr>
              <a:t>https://youtu.be/unBgorplU70</a:t>
            </a:r>
            <a:r>
              <a:rPr lang="ru-RU" b="1" dirty="0"/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45531" y="5846020"/>
            <a:ext cx="305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hlinkClick r:id="rId5"/>
              </a:rPr>
              <a:t>https://youtu.be/92kzja5hf1o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83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-1" y="0"/>
            <a:chExt cx="9144002" cy="68580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"/>
            <a:stretch/>
          </p:blipFill>
          <p:spPr>
            <a:xfrm>
              <a:off x="1" y="0"/>
              <a:ext cx="9144000" cy="1044566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-1" y="6725267"/>
              <a:ext cx="9144001" cy="132735"/>
            </a:xfrm>
            <a:prstGeom prst="rect">
              <a:avLst/>
            </a:prstGeom>
            <a:solidFill>
              <a:srgbClr val="1CB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B9D6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9" y="1371806"/>
            <a:ext cx="2343887" cy="217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8754" y="1048641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КОНКУРСНОЕ ИСПЫТАНИЕ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105" y="1783553"/>
            <a:ext cx="920726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dirty="0">
                <a:solidFill>
                  <a:srgbClr val="0070C0"/>
                </a:solidFill>
              </a:rPr>
              <a:t>7</a:t>
            </a:r>
            <a:r>
              <a:rPr lang="ru-RU" sz="2300" b="1" dirty="0" smtClean="0">
                <a:solidFill>
                  <a:srgbClr val="0070C0"/>
                </a:solidFill>
              </a:rPr>
              <a:t>. ИНДИВИДУАЛЬНОЕ ИСПЫТАНИЕ «ПЕДАГОГИЧЕСКОЕ МНОГОБОРЬЕ»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735920" y="1694972"/>
            <a:ext cx="6338149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042532" y="2342236"/>
            <a:ext cx="7031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Подготовка – 60 минут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Представление решений  – не более 5 минут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500" y="3171970"/>
            <a:ext cx="117594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ЭТАПЫ КОНКУРСНОГО ИСПЫТАНИЯ:</a:t>
            </a:r>
          </a:p>
          <a:p>
            <a:pPr algn="ctr"/>
            <a:endParaRPr lang="ru-RU" sz="1000" b="1" u="sng" dirty="0" smtClean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2D3E62"/>
                </a:solidFill>
              </a:rPr>
              <a:t>1. Решение педагогических задач в режиме подготовки и публичного представления решений (1-й уровень</a:t>
            </a:r>
            <a:r>
              <a:rPr lang="ru-RU" b="1" dirty="0" smtClean="0">
                <a:solidFill>
                  <a:srgbClr val="2D3E62"/>
                </a:solidFill>
              </a:rPr>
              <a:t>);</a:t>
            </a:r>
          </a:p>
          <a:p>
            <a:r>
              <a:rPr lang="ru-RU" b="1" dirty="0">
                <a:solidFill>
                  <a:srgbClr val="2D3E62"/>
                </a:solidFill>
              </a:rPr>
              <a:t>2. Решение педагогической ситуации в режиме публичного представления (2-й уровень</a:t>
            </a:r>
            <a:r>
              <a:rPr lang="ru-RU" b="1" dirty="0" smtClean="0">
                <a:solidFill>
                  <a:srgbClr val="2D3E62"/>
                </a:solidFill>
              </a:rPr>
              <a:t>);</a:t>
            </a:r>
          </a:p>
          <a:p>
            <a:r>
              <a:rPr lang="ru-RU" b="1" dirty="0" smtClean="0">
                <a:solidFill>
                  <a:srgbClr val="2D3E62"/>
                </a:solidFill>
              </a:rPr>
              <a:t>3. Публичное представление решений педагогических задач и педагогических ситуаций членам жюри, участникам Конкурса.</a:t>
            </a:r>
            <a:endParaRPr lang="ru-RU" b="1" dirty="0">
              <a:solidFill>
                <a:srgbClr val="2D3E6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500" y="4806369"/>
            <a:ext cx="11448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Пример педагогической задачи:</a:t>
            </a:r>
          </a:p>
          <a:p>
            <a:r>
              <a:rPr lang="ru-RU" sz="1400" b="1" u="sng" dirty="0"/>
              <a:t>В представленном фрагменте текста содержится </a:t>
            </a:r>
            <a:r>
              <a:rPr lang="ru-RU" sz="1400" b="1" u="sng" dirty="0" smtClean="0"/>
              <a:t>высказывание российского педагога К.Д. Ушинского </a:t>
            </a:r>
            <a:r>
              <a:rPr lang="ru-RU" sz="1400" b="1" u="sng" dirty="0"/>
              <a:t>о воспитании.</a:t>
            </a:r>
          </a:p>
          <a:p>
            <a:r>
              <a:rPr lang="ru-RU" sz="1400" b="1" i="1" dirty="0" smtClean="0"/>
              <a:t>«</a:t>
            </a:r>
            <a:r>
              <a:rPr lang="ru-RU" sz="1400" b="1" i="1" dirty="0"/>
              <a:t>Из стремления к совершенству, говорит он, вырастают и величайшие добродетели,  и ее величайшие пороки. Новые поколения появляются на свет Божий, растут, требуют от нас воспитания, а воспитание требует определенного направления, цели, убеждений</a:t>
            </a:r>
            <a:r>
              <a:rPr lang="ru-RU" sz="1400" b="1" i="1" dirty="0" smtClean="0"/>
              <a:t>».</a:t>
            </a:r>
          </a:p>
          <a:p>
            <a:r>
              <a:rPr lang="ru-RU" sz="1400" b="1" u="sng" dirty="0"/>
              <a:t>Ознакомьтесь с </a:t>
            </a:r>
            <a:r>
              <a:rPr lang="ru-RU" sz="1400" b="1" u="sng" dirty="0" smtClean="0"/>
              <a:t>текстом </a:t>
            </a:r>
            <a:r>
              <a:rPr lang="ru-RU" sz="1400" b="1" u="sng" dirty="0"/>
              <a:t>и представьте аргументированный ответ на вопрос:  </a:t>
            </a:r>
            <a:endParaRPr lang="ru-RU" sz="1400" u="sng" dirty="0"/>
          </a:p>
          <a:p>
            <a:r>
              <a:rPr lang="ru-RU" sz="1400" b="1" u="sng" dirty="0" smtClean="0"/>
              <a:t>Какое </a:t>
            </a:r>
            <a:r>
              <a:rPr lang="ru-RU" sz="1400" b="1" u="sng" dirty="0"/>
              <a:t>место педагог дополнительного образования занимает в системе современного воспитания детей?</a:t>
            </a:r>
            <a:endParaRPr lang="ru-RU" sz="1400" u="sng" dirty="0"/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32500" y="6237921"/>
            <a:ext cx="3498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Пример конкурсного испытания: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39615" y="6237529"/>
            <a:ext cx="3081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hlinkClick r:id="rId4"/>
              </a:rPr>
              <a:t>https://</a:t>
            </a:r>
            <a:r>
              <a:rPr lang="ru-RU" b="1" u="sng" dirty="0" smtClean="0">
                <a:hlinkClick r:id="rId4"/>
              </a:rPr>
              <a:t>youtu.be/l-lVPd_Rruw</a:t>
            </a:r>
            <a:endParaRPr lang="ru-RU" b="1" u="sng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76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-1" y="0"/>
            <a:chExt cx="9144002" cy="68580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"/>
            <a:stretch/>
          </p:blipFill>
          <p:spPr>
            <a:xfrm>
              <a:off x="1" y="0"/>
              <a:ext cx="9144000" cy="1044566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-1" y="6725267"/>
              <a:ext cx="9144001" cy="132735"/>
            </a:xfrm>
            <a:prstGeom prst="rect">
              <a:avLst/>
            </a:prstGeom>
            <a:solidFill>
              <a:srgbClr val="1CB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B9D6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9" y="1284720"/>
            <a:ext cx="2343887" cy="217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2699" y="1033218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КОНКУРСНОЕ ИСПЫТАНИЕ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8886" y="1783552"/>
            <a:ext cx="86650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</a:rPr>
              <a:t>8. ПРОФЕССИОНАЛЬНЫЙ ДИАЛОГ</a:t>
            </a:r>
          </a:p>
          <a:p>
            <a:pPr algn="ctr"/>
            <a:r>
              <a:rPr lang="ru-RU" sz="2300" b="1" dirty="0" smtClean="0">
                <a:solidFill>
                  <a:srgbClr val="0070C0"/>
                </a:solidFill>
              </a:rPr>
              <a:t>«ВЫСШАЯ ЛИГА ДОПОЛНИТЕЛЬНОГО ОБРАЗОВАНИЯ ДЕТЕЙ»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306748" y="1694972"/>
            <a:ext cx="6338149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042531" y="2525639"/>
            <a:ext cx="7031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Продолжительность – 60 минут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Тема объявляется за 10 дней до начала очного этапа Конкурса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500" y="5858110"/>
            <a:ext cx="476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Пример проведения конкурсного испытания: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343" y="3640537"/>
            <a:ext cx="1153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СВОБОДНАЯ ПЕДАГОГИЧЕСКАЯ ДИСКУССИЯ НА ЗНАНИЕ </a:t>
            </a:r>
            <a:r>
              <a:rPr lang="ru-RU" b="1" u="sng" dirty="0">
                <a:solidFill>
                  <a:srgbClr val="C00000"/>
                </a:solidFill>
              </a:rPr>
              <a:t>И ПОНИМАНИЕ СОВРЕМЕННЫХ  ТЕНДЕНЦИЙ РАЗВИТИЯ ДОПОЛНИТЕЛЬНОГО ОБРАЗОВАНИЯ </a:t>
            </a:r>
            <a:r>
              <a:rPr lang="ru-RU" b="1" u="sng" dirty="0" smtClean="0">
                <a:solidFill>
                  <a:srgbClr val="C00000"/>
                </a:solidFill>
              </a:rPr>
              <a:t>ДЕТЕЙ В </a:t>
            </a:r>
            <a:r>
              <a:rPr lang="ru-RU" b="1" u="sng" dirty="0">
                <a:solidFill>
                  <a:srgbClr val="C00000"/>
                </a:solidFill>
              </a:rPr>
              <a:t>ИМПРОВИЗИРОВАННОМ </a:t>
            </a:r>
            <a:r>
              <a:rPr lang="ru-RU" b="1" u="sng" dirty="0" smtClean="0">
                <a:solidFill>
                  <a:srgbClr val="C00000"/>
                </a:solidFill>
              </a:rPr>
              <a:t>ФОРМАТЕ С ДИРЕКТОРОМ ДЕПАРТАМЕНТА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ОБРАЗОВАНИЯ И НАУКИ БРЯНСКОЙ ОБЛАСТИ. 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500" y="4691743"/>
            <a:ext cx="8290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Необходимо продемонстрировать:</a:t>
            </a:r>
          </a:p>
          <a:p>
            <a:r>
              <a:rPr lang="ru-RU" dirty="0" smtClean="0"/>
              <a:t>1. Понимание тенденций развития системы дополнительного образования детей;</a:t>
            </a:r>
          </a:p>
          <a:p>
            <a:r>
              <a:rPr lang="ru-RU" dirty="0" smtClean="0"/>
              <a:t>2. Коммуникативную компетентность.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07923" y="5880273"/>
            <a:ext cx="3340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b="1" u="sng" dirty="0">
                <a:hlinkClick r:id="rId4"/>
              </a:rPr>
              <a:t>https://youtu.be/DrnR2dpoU-M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296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1853</TotalTime>
  <Words>908</Words>
  <Application>Microsoft Office PowerPoint</Application>
  <PresentationFormat>Произвольный</PresentationFormat>
  <Paragraphs>113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Myriad Pro Cond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«Группа Вконтакте как ивд информационно-коммуникационной деятельности»</dc:title>
  <dc:creator>Windows User</dc:creator>
  <cp:lastModifiedBy>видео</cp:lastModifiedBy>
  <cp:revision>189</cp:revision>
  <cp:lastPrinted>2021-10-04T09:16:04Z</cp:lastPrinted>
  <dcterms:created xsi:type="dcterms:W3CDTF">2019-09-23T12:48:20Z</dcterms:created>
  <dcterms:modified xsi:type="dcterms:W3CDTF">2023-03-09T12:04:27Z</dcterms:modified>
</cp:coreProperties>
</file>